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306" r:id="rId4"/>
    <p:sldId id="258" r:id="rId5"/>
    <p:sldId id="263" r:id="rId6"/>
    <p:sldId id="267" r:id="rId7"/>
    <p:sldId id="268" r:id="rId8"/>
    <p:sldId id="269" r:id="rId9"/>
    <p:sldId id="270" r:id="rId10"/>
    <p:sldId id="272" r:id="rId11"/>
    <p:sldId id="310" r:id="rId12"/>
  </p:sldIdLst>
  <p:sldSz cx="9144000" cy="6858000" type="screen4x3"/>
  <p:notesSz cx="6797675" cy="99250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64"/>
    <a:srgbClr val="774B11"/>
    <a:srgbClr val="663300"/>
    <a:srgbClr val="3B080A"/>
    <a:srgbClr val="400D0C"/>
    <a:srgbClr val="3B090A"/>
    <a:srgbClr val="996633"/>
    <a:srgbClr val="66FF66"/>
    <a:srgbClr val="E087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0" autoAdjust="0"/>
    <p:restoredTop sz="93383" autoAdjust="0"/>
  </p:normalViewPr>
  <p:slideViewPr>
    <p:cSldViewPr>
      <p:cViewPr varScale="1">
        <p:scale>
          <a:sx n="108" d="100"/>
          <a:sy n="108" d="100"/>
        </p:scale>
        <p:origin x="13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DAD23-CEF6-4F47-926C-DD7AB068AE8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1E5A-A8E2-48EE-A019-09B454EB6D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E5A-A8E2-48EE-A019-09B454EB6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4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1E5A-A8E2-48EE-A019-09B454EB6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A299E-5373-E340-8D37-2BBD18C4A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B5470C-729A-914D-99D5-8981BF90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C8606-FA6F-A84A-B341-465466B4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E2237-9A8F-BD4B-9A56-256D5E9B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609F3-ED74-E54F-9894-928722F8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5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CB976-D495-EC46-BB7C-AAFEE850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AFA294-8EC8-F040-95CA-7CBB32AC9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B3AA89-7F00-5341-8418-E56E9275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70E0E-4055-9F46-A1EE-4AE5891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BE37B7-13FE-E54B-A458-1D36445C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2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A658DC-5C30-5241-BEF6-1FCD525DB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50107C-76B0-8C41-BA7D-FAAE76688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2514BE-54B9-5A41-8D8B-5FF1C8E2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88C5F-DE44-384D-A536-C3E3516C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49706-8A6A-A848-9C79-39DCADE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3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DA2C2-4DAD-B14E-855B-6BB870AF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0FC81-AE32-A94D-9D7D-1246020C8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BC624-5927-AA47-B1C2-4560E4B6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DC9C9-E023-7F44-BFFD-36AA988B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25B9F-D332-EC48-B9CF-73A64720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1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52462-F28F-6948-91EB-13B0F704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FFE372-D949-D34B-B469-CE1D2604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FE14B-1CDC-784E-919A-2A6E9FDF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ACCF25-9C5A-0842-865F-7BB92A6F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A4D826-F1ED-B34C-9D74-BD482863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838BF-BC29-D04A-8619-9113DC47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7B7D85-84AE-5241-BF75-7A3E152AC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41AE67-CE48-5143-BB6B-89932A976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DB72C2-8BFB-EE4F-A069-40539BE8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FAC20F-9595-DA47-B878-7A4EA75D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55443F-A2CC-AD4B-AE33-682EB320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4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66741-4B20-0149-9400-B6801029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9C2751-D3E2-1547-85CA-03CFFD99C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7193D7-DE52-B24F-A54E-B2B308C9B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7A538-B232-D745-AE1B-3FDD56E88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AB6725-CD70-5740-B14C-091108BFC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5CEF77-D081-2944-8214-47820A51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212D3B-6781-3946-BF7F-5C10BDC9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FCEE92-0313-8F42-BEB4-23D81D79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9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D3946-FB1A-1349-9656-BA218388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F9E18-6E41-1C42-A480-0EAAE1AB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CC8147-B702-1F49-AC98-69711EF4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35127A-AC25-A746-B4B9-A23B0E90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C45A-3DE0-F64C-83CA-2F08F09B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FF1E2E-E43D-C14A-8B43-2F93C36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A33C80-14D0-7B46-AFAD-7708C1D5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6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FB031-2DCF-D24A-A6ED-81272183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5CE8E-4916-A64F-B76D-CC9B2C92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2C3671-3C44-CE4D-A8F0-FA08AB688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145750-2AB7-F049-8790-3E446DE1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74844-C5A8-764D-A9A3-2F1DDDE6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B44598-030A-2F47-9AEC-FA65D674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7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878F8-C89E-B94D-9DE6-8932C3C0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81A231-E1AA-3D4E-B8AF-BD0B454A9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196E9-E562-E742-A248-B9966C204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0094DB-1F60-8C46-B20C-C424B9DB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40C692-A736-D440-87F0-4C12576D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9BE86E-3990-9F41-996B-700A02BA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2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5AC1DC-81AE-D248-B3D0-4899481C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C37CB-84E7-2543-9AB3-20F69BCD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CB9B3E-FE45-824D-A0C2-ED722BC91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C4FAAA-1D47-3645-B154-F3DA0820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F8DD54-65BA-A743-A200-5B8F46519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3EAC7A-1693-4986-9740-61299747463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0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BB78C17-946A-674C-A3E2-7D0AFCC90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692696"/>
            <a:ext cx="7717805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rtl="1"/>
            <a:r>
              <a:rPr lang="ar-MA" altLang="fr-FR" sz="4800" b="1" dirty="0" smtClean="0">
                <a:ln w="12700" cmpd="sng">
                  <a:solidFill>
                    <a:srgbClr val="663300"/>
                  </a:solidFill>
                  <a:prstDash val="solid"/>
                </a:ln>
                <a:solidFill>
                  <a:schemeClr val="bg1"/>
                </a:solidFill>
                <a:latin typeface="Eras Light ITC" panose="020B0402030504020804" pitchFamily="34" charset="0"/>
                <a:cs typeface="+mj-cs"/>
              </a:rPr>
              <a:t>فعاليات </a:t>
            </a:r>
            <a:r>
              <a:rPr lang="ar-MA" altLang="fr-FR" sz="4800" b="1" dirty="0">
                <a:ln w="12700" cmpd="sng">
                  <a:solidFill>
                    <a:srgbClr val="663300"/>
                  </a:solidFill>
                  <a:prstDash val="solid"/>
                </a:ln>
                <a:solidFill>
                  <a:schemeClr val="bg1"/>
                </a:solidFill>
                <a:latin typeface="Eras Light ITC" panose="020B0402030504020804" pitchFamily="34" charset="0"/>
                <a:cs typeface="+mj-cs"/>
              </a:rPr>
              <a:t>الملتقى الجهوي الثاني عشر للسيرة النبوية </a:t>
            </a:r>
            <a:endParaRPr lang="fr-FR" altLang="fr-FR" sz="4800" b="1" dirty="0" smtClean="0">
              <a:ln w="12700" cmpd="sng">
                <a:solidFill>
                  <a:srgbClr val="663300"/>
                </a:solidFill>
                <a:prstDash val="solid"/>
              </a:ln>
              <a:solidFill>
                <a:schemeClr val="bg1"/>
              </a:solidFill>
              <a:latin typeface="Eras Light ITC" panose="020B0402030504020804" pitchFamily="34" charset="0"/>
              <a:cs typeface="+mj-cs"/>
            </a:endParaRPr>
          </a:p>
          <a:p>
            <a:pPr lvl="0" algn="ctr" rtl="1"/>
            <a:endParaRPr lang="fr-MA" altLang="fr-FR" sz="48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+mn-lt"/>
              <a:cs typeface="+mj-cs"/>
            </a:endParaRPr>
          </a:p>
          <a:p>
            <a:pPr lvl="0" algn="ctr" rtl="1"/>
            <a:endParaRPr lang="fr-MA" altLang="fr-FR" sz="48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+mn-lt"/>
              <a:cs typeface="+mj-cs"/>
            </a:endParaRPr>
          </a:p>
          <a:p>
            <a:pPr lvl="0" algn="ctr" rtl="1"/>
            <a:endParaRPr lang="fr-MA" altLang="fr-FR" sz="48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+mn-lt"/>
              <a:cs typeface="+mj-cs"/>
            </a:endParaRPr>
          </a:p>
          <a:p>
            <a:pPr lvl="0" algn="ctr" rtl="1"/>
            <a:endParaRPr lang="fr-FR" altLang="fr-FR" sz="48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+mn-lt"/>
              <a:cs typeface="+mj-cs"/>
            </a:endParaRPr>
          </a:p>
          <a:p>
            <a:pPr lvl="0" algn="ctr" rtl="1"/>
            <a:r>
              <a:rPr lang="ar-MA" altLang="fr-FR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+mj-cs"/>
              </a:rPr>
              <a:t>لعام 1442 هـ / 2020 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18A83-D6BE-1343-B9C4-E802AE303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16632"/>
            <a:ext cx="7488832" cy="5486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MA" altLang="fr-FR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برنامج مركز التوثيق والأنشطة الثقافية </a:t>
            </a:r>
            <a:r>
              <a:rPr lang="ar-SA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التابع للمندوبية الجهوية للشؤون الاسلامية لجهة طنجة تطوان </a:t>
            </a:r>
            <a:r>
              <a:rPr lang="ar-S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الحسيمة</a:t>
            </a:r>
            <a:r>
              <a:rPr lang="ar-MA" altLang="fr-FR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 </a:t>
            </a:r>
            <a:endParaRPr lang="fr-FR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ar-S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قراءة </a:t>
            </a:r>
            <a:r>
              <a:rPr lang="ar-SA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في كتاب </a:t>
            </a:r>
            <a:r>
              <a:rPr lang="ar-M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عن بعد</a:t>
            </a:r>
            <a:r>
              <a:rPr lang="fr-FR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M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بعنوان</a:t>
            </a:r>
            <a:r>
              <a:rPr lang="fr-FR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M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:</a:t>
            </a:r>
            <a:endParaRPr lang="ar-MA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acen Tunisia Bold" panose="02000000000000000000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ar-MA" sz="8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3F7D36"/>
              </a:solidFill>
              <a:latin typeface="Hacen Tunisia Bold" panose="02000000000000000000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ar-MA" sz="2400" dirty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latin typeface="Andalus" panose="02020603050405020304" pitchFamily="18" charset="-78"/>
                <a:cs typeface="+mj-cs"/>
              </a:rPr>
              <a:t>" القواعد المستنبطة من دواوين السادة المالكية في السلوك والآداب </a:t>
            </a:r>
            <a:r>
              <a:rPr lang="ar-MA" sz="2400" dirty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latin typeface="Andalus" panose="02020603050405020304" pitchFamily="18" charset="-78"/>
                <a:cs typeface="+mj-cs"/>
              </a:rPr>
              <a:t>" </a:t>
            </a:r>
            <a:r>
              <a:rPr lang="ar-MA" sz="2400" dirty="0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latin typeface="Andalus" panose="02020603050405020304" pitchFamily="18" charset="-78"/>
                <a:cs typeface="+mj-cs"/>
              </a:rPr>
              <a:t> </a:t>
            </a:r>
            <a:endParaRPr lang="fr-FR" sz="2400" dirty="0" smtClean="0">
              <a:ln>
                <a:solidFill>
                  <a:sysClr val="windowText" lastClr="000000"/>
                </a:solidFill>
              </a:ln>
              <a:solidFill>
                <a:srgbClr val="663300"/>
              </a:solidFill>
              <a:latin typeface="Andalus" panose="02020603050405020304" pitchFamily="18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ar-SA" sz="2400" dirty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latin typeface="Andalus" panose="02020603050405020304" pitchFamily="18" charset="-78"/>
                <a:cs typeface="+mj-cs"/>
              </a:rPr>
              <a:t>عرض و بيان للدكتور عبد الله عبد المومن</a:t>
            </a:r>
            <a:endParaRPr lang="fr-FR" sz="2400" dirty="0">
              <a:ln>
                <a:solidFill>
                  <a:sysClr val="windowText" lastClr="000000"/>
                </a:solidFill>
              </a:ln>
              <a:solidFill>
                <a:srgbClr val="663300"/>
              </a:solidFill>
              <a:latin typeface="Andalus" panose="02020603050405020304" pitchFamily="18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ar-MA" sz="2400" dirty="0" smtClean="0">
                <a:solidFill>
                  <a:schemeClr val="bg1"/>
                </a:solidFill>
                <a:cs typeface="+mj-cs"/>
              </a:rPr>
              <a:t>تقديم و قراءة</a:t>
            </a:r>
            <a:r>
              <a:rPr lang="fr-FR" sz="24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ar-MA" sz="2400" dirty="0" smtClean="0">
                <a:solidFill>
                  <a:schemeClr val="bg1"/>
                </a:solidFill>
                <a:cs typeface="+mj-cs"/>
              </a:rPr>
              <a:t>: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>
                <a:solidFill>
                  <a:srgbClr val="400D0C"/>
                </a:solidFill>
                <a:cs typeface="+mj-cs"/>
              </a:rPr>
              <a:t>الدكتور أحمد </a:t>
            </a:r>
            <a:r>
              <a:rPr lang="ar-MA" sz="2000" dirty="0" err="1">
                <a:solidFill>
                  <a:srgbClr val="400D0C"/>
                </a:solidFill>
                <a:cs typeface="+mj-cs"/>
              </a:rPr>
              <a:t>البوكيلي</a:t>
            </a:r>
            <a:r>
              <a:rPr lang="ar-MA" sz="2000" dirty="0">
                <a:solidFill>
                  <a:srgbClr val="400D0C"/>
                </a:solidFill>
                <a:cs typeface="+mj-cs"/>
              </a:rPr>
              <a:t>، أستاذ التعليم العالي بجامعة محمد الخامس بالرباط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>
                <a:solidFill>
                  <a:srgbClr val="400D0C"/>
                </a:solidFill>
                <a:cs typeface="+mj-cs"/>
              </a:rPr>
              <a:t>الحاج محمد </a:t>
            </a:r>
            <a:r>
              <a:rPr lang="ar-MA" sz="2000" dirty="0" err="1">
                <a:solidFill>
                  <a:srgbClr val="400D0C"/>
                </a:solidFill>
                <a:cs typeface="+mj-cs"/>
              </a:rPr>
              <a:t>الحفظاوي</a:t>
            </a:r>
            <a:r>
              <a:rPr lang="ar-MA" sz="2000" dirty="0">
                <a:solidFill>
                  <a:srgbClr val="400D0C"/>
                </a:solidFill>
                <a:cs typeface="+mj-cs"/>
              </a:rPr>
              <a:t>، أستاذ التعليم العالي بجامعة ابن زهر بأكادير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>
                <a:solidFill>
                  <a:srgbClr val="400D0C"/>
                </a:solidFill>
                <a:cs typeface="+mj-cs"/>
              </a:rPr>
              <a:t>الدكتور أسامة </a:t>
            </a:r>
            <a:r>
              <a:rPr lang="ar-MA" sz="2000" dirty="0" smtClean="0">
                <a:solidFill>
                  <a:srgbClr val="400D0C"/>
                </a:solidFill>
                <a:cs typeface="+mj-cs"/>
              </a:rPr>
              <a:t>الروكي، </a:t>
            </a:r>
            <a:r>
              <a:rPr lang="ar-MA" sz="2000" dirty="0">
                <a:solidFill>
                  <a:srgbClr val="400D0C"/>
                </a:solidFill>
                <a:cs typeface="+mj-cs"/>
              </a:rPr>
              <a:t>أستاذ التعليم العالي بجامعة ابن زهر بالسمارة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000" dirty="0">
                <a:solidFill>
                  <a:srgbClr val="400D0C"/>
                </a:solidFill>
                <a:cs typeface="+mj-cs"/>
              </a:rPr>
              <a:t>الدكتور عدنان زهار، باحث في التصوف</a:t>
            </a:r>
            <a:endParaRPr lang="ar-SA" sz="2000" dirty="0">
              <a:ln>
                <a:solidFill>
                  <a:srgbClr val="400D0C"/>
                </a:solidFill>
              </a:ln>
              <a:solidFill>
                <a:srgbClr val="400D0C"/>
              </a:solidFill>
              <a:latin typeface="Hacen Tunisia Bold" panose="02000000000000000000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ar-SA" sz="1100" dirty="0">
                <a:ln w="0">
                  <a:solidFill>
                    <a:srgbClr val="400D0C"/>
                  </a:solidFill>
                </a:ln>
                <a:solidFill>
                  <a:srgbClr val="FF0000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MA" sz="1100" dirty="0">
                <a:ln w="0">
                  <a:solidFill>
                    <a:srgbClr val="400D0C"/>
                  </a:solidFill>
                </a:ln>
                <a:solidFill>
                  <a:srgbClr val="FF0000"/>
                </a:solidFill>
                <a:latin typeface="Hacen Tunisia Bold" panose="02000000000000000000" pitchFamily="2" charset="-78"/>
                <a:cs typeface="+mj-cs"/>
              </a:rPr>
              <a:t>         </a:t>
            </a:r>
            <a:endParaRPr lang="ar-MA" sz="1100" dirty="0">
              <a:ln w="0">
                <a:solidFill>
                  <a:srgbClr val="400D0C"/>
                </a:solidFill>
              </a:ln>
              <a:solidFill>
                <a:srgbClr val="400D0C"/>
              </a:solidFill>
              <a:latin typeface="Hacen Tunisia Bold" panose="02000000000000000000" pitchFamily="2" charset="-78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1760" y="6464949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dirty="0">
                <a:solidFill>
                  <a:schemeClr val="bg1"/>
                </a:solidFill>
                <a:cs typeface="+mj-cs"/>
              </a:rPr>
              <a:t>يوم </a:t>
            </a:r>
            <a:r>
              <a:rPr lang="ar-MA" sz="1600" dirty="0">
                <a:solidFill>
                  <a:schemeClr val="bg1"/>
                </a:solidFill>
                <a:cs typeface="+mj-cs"/>
              </a:rPr>
              <a:t>الخميس 03 دجنبر 2020 عبر منصة زووم ابتداء من الساعة 11 صباحا</a:t>
            </a:r>
            <a:endParaRPr lang="ar-SA" sz="1600" dirty="0">
              <a:solidFill>
                <a:schemeClr val="bg1"/>
              </a:solidFill>
              <a:cs typeface="+mj-cs"/>
            </a:endParaRPr>
          </a:p>
          <a:p>
            <a:pPr algn="ctr"/>
            <a:endParaRPr lang="fr-MA" sz="1000" dirty="0">
              <a:solidFill>
                <a:srgbClr val="E6C864"/>
              </a:solidFill>
              <a:cs typeface="خط مسعد المغربي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45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18A83-D6BE-1343-B9C4-E802AE303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188640"/>
            <a:ext cx="8856984" cy="551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MA" altLang="fr-F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برنامج الوحدة الإدارية الجهوية لمؤسسة محمد السادس للنهوض بالأعمال الاجتماعية للقيمين الدينيين</a:t>
            </a:r>
          </a:p>
          <a:p>
            <a:pPr algn="ctr" rtl="1">
              <a:lnSpc>
                <a:spcPct val="150000"/>
              </a:lnSpc>
            </a:pPr>
            <a:r>
              <a:rPr lang="ar-M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بج</a:t>
            </a:r>
            <a:r>
              <a:rPr lang="ar-SA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هة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طنجة تطوان </a:t>
            </a:r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الحسيمة</a:t>
            </a:r>
            <a:endParaRPr lang="fr-FR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acen Tunisia Bold" panose="02000000000000000000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ar-MA" sz="9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3F7D36"/>
              </a:solidFill>
              <a:latin typeface="Hacen Tunisia Bold" panose="02000000000000000000" pitchFamily="2" charset="-78"/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400D0C"/>
                </a:solidFill>
                <a:cs typeface="+mj-cs"/>
              </a:rPr>
              <a:t>حملة التبرع </a:t>
            </a:r>
            <a:r>
              <a:rPr lang="ar-SA" sz="2800" b="1" dirty="0" smtClean="0">
                <a:solidFill>
                  <a:srgbClr val="400D0C"/>
                </a:solidFill>
                <a:cs typeface="+mj-cs"/>
              </a:rPr>
              <a:t>بالدم</a:t>
            </a:r>
            <a:r>
              <a:rPr lang="fr-FR" sz="2800" b="1" dirty="0" smtClean="0">
                <a:solidFill>
                  <a:srgbClr val="400D0C"/>
                </a:solidFill>
                <a:cs typeface="+mj-cs"/>
              </a:rPr>
              <a:t>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طيلة شهر ربيع الثاني</a:t>
            </a:r>
            <a:endParaRPr lang="fr-FR" sz="2800" b="1" dirty="0">
              <a:solidFill>
                <a:srgbClr val="400D0C"/>
              </a:solidFill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rgbClr val="400D0C"/>
                </a:solidFill>
                <a:cs typeface="+mj-cs"/>
              </a:rPr>
              <a:t>مسابقة عن بعد في حفظ جزء من قصيدة البردة و </a:t>
            </a:r>
            <a:r>
              <a:rPr lang="ar-MA" sz="2800" b="1" dirty="0" smtClean="0">
                <a:solidFill>
                  <a:srgbClr val="400D0C"/>
                </a:solidFill>
                <a:cs typeface="+mj-cs"/>
              </a:rPr>
              <a:t>الهمزية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للأطفال أقل من 15 </a:t>
            </a:r>
            <a:r>
              <a:rPr lang="ar-MA" sz="2800" b="1" dirty="0" smtClean="0">
                <a:solidFill>
                  <a:srgbClr val="400D0C"/>
                </a:solidFill>
                <a:cs typeface="+mj-cs"/>
              </a:rPr>
              <a:t>سنة</a:t>
            </a:r>
            <a:r>
              <a:rPr lang="fr-FR" sz="2800" b="1" dirty="0" smtClean="0">
                <a:solidFill>
                  <a:srgbClr val="400D0C"/>
                </a:solidFill>
                <a:cs typeface="+mj-cs"/>
              </a:rPr>
              <a:t>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من 23 نونبر إلى 17 دجنبر</a:t>
            </a:r>
            <a:endParaRPr lang="fr-FR" sz="2800" b="1" dirty="0" smtClean="0">
              <a:solidFill>
                <a:srgbClr val="400D0C"/>
              </a:solidFill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MA" sz="2800" b="1" dirty="0" smtClean="0">
                <a:solidFill>
                  <a:srgbClr val="400D0C"/>
                </a:solidFill>
                <a:cs typeface="+mj-cs"/>
              </a:rPr>
              <a:t>مسابقة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عن بعد في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نظم قصيدة في مديح الجناب النبوي الشريف خاصة </a:t>
            </a:r>
            <a:r>
              <a:rPr lang="ar-MA" sz="2800" b="1" dirty="0" smtClean="0">
                <a:solidFill>
                  <a:srgbClr val="400D0C"/>
                </a:solidFill>
                <a:cs typeface="+mj-cs"/>
              </a:rPr>
              <a:t>بالقيمين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الدينيين </a:t>
            </a:r>
            <a:r>
              <a:rPr lang="fr-FR" sz="2800" b="1" dirty="0" smtClean="0">
                <a:solidFill>
                  <a:srgbClr val="400D0C"/>
                </a:solidFill>
                <a:cs typeface="+mj-cs"/>
              </a:rPr>
              <a:t> </a:t>
            </a:r>
            <a:r>
              <a:rPr lang="ar-MA" sz="2800" b="1" dirty="0">
                <a:solidFill>
                  <a:srgbClr val="400D0C"/>
                </a:solidFill>
                <a:cs typeface="+mj-cs"/>
              </a:rPr>
              <a:t>من 23 نونبر إلى 17 </a:t>
            </a:r>
            <a:r>
              <a:rPr lang="ar-MA" sz="2800" b="1" dirty="0" smtClean="0">
                <a:solidFill>
                  <a:srgbClr val="400D0C"/>
                </a:solidFill>
                <a:cs typeface="+mj-cs"/>
              </a:rPr>
              <a:t>دجنبر</a:t>
            </a:r>
            <a:endParaRPr lang="fr-FR" sz="2800" b="1" dirty="0">
              <a:solidFill>
                <a:srgbClr val="400D0C"/>
              </a:solidFill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ar-SA" sz="1200" dirty="0" smtClean="0">
                <a:ln w="0">
                  <a:solidFill>
                    <a:srgbClr val="400D0C"/>
                  </a:solidFill>
                </a:ln>
                <a:solidFill>
                  <a:srgbClr val="FF0000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MA" sz="1200" dirty="0" smtClean="0">
                <a:ln w="0">
                  <a:solidFill>
                    <a:srgbClr val="400D0C"/>
                  </a:solidFill>
                </a:ln>
                <a:solidFill>
                  <a:srgbClr val="FF0000"/>
                </a:solidFill>
                <a:latin typeface="Hacen Tunisia Bold" panose="02000000000000000000" pitchFamily="2" charset="-78"/>
                <a:cs typeface="+mj-cs"/>
              </a:rPr>
              <a:t>         </a:t>
            </a:r>
            <a:endParaRPr lang="ar-MA" sz="1200" dirty="0">
              <a:ln w="0">
                <a:solidFill>
                  <a:srgbClr val="400D0C"/>
                </a:solidFill>
              </a:ln>
              <a:solidFill>
                <a:srgbClr val="400D0C"/>
              </a:solidFill>
              <a:latin typeface="Hacen Tunisia Bold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8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98CEF2-5718-944F-B78A-DCD84E1B8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16"/>
          <p:cNvSpPr txBox="1">
            <a:spLocks noChangeArrowheads="1"/>
          </p:cNvSpPr>
          <p:nvPr/>
        </p:nvSpPr>
        <p:spPr bwMode="auto">
          <a:xfrm>
            <a:off x="1187624" y="1772816"/>
            <a:ext cx="68921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altLang="fr-FR" sz="4400" dirty="0">
                <a:ln>
                  <a:solidFill>
                    <a:srgbClr val="3C0A0B"/>
                  </a:solidFill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المنظم من طرف:</a:t>
            </a:r>
            <a:endParaRPr lang="fr-FR" altLang="fr-FR" sz="4400" dirty="0">
              <a:ln>
                <a:solidFill>
                  <a:srgbClr val="3C0A0B"/>
                </a:solidFill>
              </a:ln>
              <a:solidFill>
                <a:schemeClr val="bg1"/>
              </a:solidFill>
              <a:latin typeface="Hacen Tunisia Bold" panose="02000000000000000000" pitchFamily="2" charset="-78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E3056-156E-984F-BE0B-37445EDF1AFC}"/>
              </a:ext>
            </a:extLst>
          </p:cNvPr>
          <p:cNvSpPr/>
          <p:nvPr/>
        </p:nvSpPr>
        <p:spPr>
          <a:xfrm>
            <a:off x="575556" y="285293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MA" altLang="fr-FR" sz="44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المجلس العلمي </a:t>
            </a:r>
            <a:r>
              <a:rPr lang="ar-MA" altLang="fr-FR" sz="40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المحلي</a:t>
            </a:r>
            <a:r>
              <a:rPr lang="ar-MA" altLang="fr-FR" sz="44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 لعمالة </a:t>
            </a:r>
          </a:p>
          <a:p>
            <a:pPr lvl="0" algn="ctr" rtl="1"/>
            <a:r>
              <a:rPr lang="ar-MA" altLang="fr-FR" sz="44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طنجة - أصيلة</a:t>
            </a:r>
            <a:endParaRPr lang="fr-FR" altLang="fr-FR" sz="8000" dirty="0">
              <a:ln>
                <a:solidFill>
                  <a:srgbClr val="3C0A0B"/>
                </a:solidFill>
              </a:ln>
              <a:solidFill>
                <a:srgbClr val="3B090A"/>
              </a:solidFill>
              <a:cs typeface="+mj-cs"/>
            </a:endParaRPr>
          </a:p>
          <a:p>
            <a:pPr algn="ctr" rtl="1">
              <a:spcAft>
                <a:spcPts val="0"/>
              </a:spcAft>
            </a:pPr>
            <a:endParaRPr lang="fr-FR" sz="4400" dirty="0">
              <a:ln>
                <a:solidFill>
                  <a:srgbClr val="3C0A0B"/>
                </a:solidFill>
              </a:ln>
              <a:solidFill>
                <a:srgbClr val="3C0A0B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95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B52074-A862-BE48-96C6-E67ADACEB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628" y="908720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MA" sz="4000" dirty="0">
                <a:ln>
                  <a:solidFill>
                    <a:srgbClr val="3C0A0B"/>
                  </a:solidFill>
                </a:ln>
                <a:solidFill>
                  <a:srgbClr val="3C0A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المندوبية الجهوية للشؤون الإسلامية</a:t>
            </a:r>
          </a:p>
          <a:p>
            <a:pPr algn="ctr" rtl="1">
              <a:spcAft>
                <a:spcPts val="0"/>
              </a:spcAft>
            </a:pPr>
            <a:r>
              <a:rPr lang="ar-MA" sz="4000" dirty="0">
                <a:ln>
                  <a:solidFill>
                    <a:srgbClr val="3C0A0B"/>
                  </a:solidFill>
                </a:ln>
                <a:solidFill>
                  <a:srgbClr val="3C0A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endParaRPr lang="ar-SA" sz="4000" dirty="0">
              <a:ln>
                <a:solidFill>
                  <a:srgbClr val="3C0A0B"/>
                </a:solidFill>
              </a:ln>
              <a:solidFill>
                <a:srgbClr val="3C0A0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spcAft>
                <a:spcPts val="0"/>
              </a:spcAft>
            </a:pPr>
            <a:r>
              <a:rPr lang="ar-MA" sz="4000" dirty="0">
                <a:ln>
                  <a:solidFill>
                    <a:srgbClr val="3C0A0B"/>
                  </a:solidFill>
                </a:ln>
                <a:solidFill>
                  <a:srgbClr val="3C0A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لجهة طنجة تطوان الحسيمة </a:t>
            </a:r>
          </a:p>
          <a:p>
            <a:pPr algn="ctr" rtl="1">
              <a:spcAft>
                <a:spcPts val="0"/>
              </a:spcAft>
            </a:pPr>
            <a:endParaRPr lang="ar-SA" sz="4000" dirty="0">
              <a:ln>
                <a:solidFill>
                  <a:srgbClr val="3C0A0B"/>
                </a:solidFill>
              </a:ln>
              <a:solidFill>
                <a:srgbClr val="3C0A0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spcAft>
                <a:spcPts val="0"/>
              </a:spcAft>
            </a:pPr>
            <a:r>
              <a:rPr lang="ar-MA" sz="4000" dirty="0">
                <a:ln>
                  <a:solidFill>
                    <a:srgbClr val="3C0A0B"/>
                  </a:solidFill>
                </a:ln>
                <a:solidFill>
                  <a:srgbClr val="3C0A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ومركز التوثيق والانشطة الثقافية</a:t>
            </a:r>
          </a:p>
          <a:p>
            <a:pPr algn="ctr" rtl="1">
              <a:spcAft>
                <a:spcPts val="0"/>
              </a:spcAft>
            </a:pPr>
            <a:endParaRPr lang="ar-SA" sz="4000" dirty="0">
              <a:ln>
                <a:solidFill>
                  <a:srgbClr val="3C0A0B"/>
                </a:solidFill>
              </a:ln>
              <a:solidFill>
                <a:srgbClr val="3C0A0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spcAft>
                <a:spcPts val="0"/>
              </a:spcAft>
            </a:pPr>
            <a:r>
              <a:rPr lang="ar-MA" sz="4000" dirty="0">
                <a:ln>
                  <a:solidFill>
                    <a:srgbClr val="3C0A0B"/>
                  </a:solidFill>
                </a:ln>
                <a:solidFill>
                  <a:srgbClr val="3C0A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التابع لها</a:t>
            </a:r>
            <a:endParaRPr lang="fr-FR" sz="4000" dirty="0">
              <a:ln>
                <a:solidFill>
                  <a:srgbClr val="3C0A0B"/>
                </a:solidFill>
              </a:ln>
              <a:solidFill>
                <a:srgbClr val="3C0A0B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76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F7BDBA-6E85-D147-A3F1-CBB4EFDB2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9200" y="1484784"/>
            <a:ext cx="452559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MA" altLang="fr-FR" sz="40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الأكاديمية</a:t>
            </a:r>
          </a:p>
          <a:p>
            <a:pPr lvl="0" algn="ctr" rtl="1"/>
            <a:endParaRPr lang="ar-SA" altLang="fr-FR" sz="4000" dirty="0">
              <a:ln>
                <a:solidFill>
                  <a:srgbClr val="3C0A0B"/>
                </a:solidFill>
              </a:ln>
              <a:solidFill>
                <a:srgbClr val="3B09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MA" altLang="fr-FR" sz="40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 الجهوية للتربية والتكوين</a:t>
            </a:r>
          </a:p>
          <a:p>
            <a:pPr lvl="0" algn="ctr" rtl="1"/>
            <a:endParaRPr lang="ar-SA" altLang="fr-FR" sz="4000" dirty="0">
              <a:ln>
                <a:solidFill>
                  <a:srgbClr val="3C0A0B"/>
                </a:solidFill>
              </a:ln>
              <a:solidFill>
                <a:srgbClr val="3B09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MA" altLang="fr-FR" sz="4000" dirty="0">
                <a:ln>
                  <a:solidFill>
                    <a:srgbClr val="3C0A0B"/>
                  </a:solidFill>
                </a:ln>
                <a:solidFill>
                  <a:srgbClr val="3B090A"/>
                </a:solidFill>
                <a:latin typeface="Hacen Tunisia Bold" panose="02000000000000000000" pitchFamily="2" charset="-78"/>
                <a:cs typeface="+mj-cs"/>
              </a:rPr>
              <a:t>لجهة طنجة تطوان الحسيمة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FD2208-DE50-6641-84B7-B085A9B34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0713" y="693146"/>
            <a:ext cx="3762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altLang="fr-FR" sz="44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بتنسيق وتعاون مع:</a:t>
            </a:r>
            <a:endParaRPr lang="fr-FR" altLang="fr-FR" sz="4400" b="1" dirty="0">
              <a:ln w="22225">
                <a:solidFill>
                  <a:srgbClr val="3C0A0B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7800" y="1793166"/>
            <a:ext cx="620839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altLang="fr-FR" sz="48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جمعية</a:t>
            </a: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altLang="fr-FR" sz="48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 أساتذة التربية</a:t>
            </a: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altLang="fr-FR" sz="48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 الإسلامية بطنجة</a:t>
            </a:r>
            <a:endParaRPr lang="fr-FR" altLang="fr-FR" sz="4800" b="1" dirty="0">
              <a:ln w="22225">
                <a:solidFill>
                  <a:srgbClr val="3C0A0B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151" y="4432069"/>
            <a:ext cx="5429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altLang="fr-FR" sz="48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و جمعية الدراسات القرآنية</a:t>
            </a:r>
            <a:endParaRPr lang="ar-MA" altLang="fr-FR" sz="4800" b="1" dirty="0">
              <a:ln w="22225">
                <a:solidFill>
                  <a:srgbClr val="3C0A0B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67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497CD6-9E0F-0141-8376-33081DFDD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179837" y="764704"/>
            <a:ext cx="87843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kumimoji="0" lang="ar-SA" altLang="fr-FR" sz="5400" b="1" i="0" u="none" strike="noStrike" normalizeH="0" baseline="0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EEEFE9"/>
                </a:solidFill>
                <a:latin typeface="Hacen Tunisia Bold" panose="02000000000000000000" pitchFamily="2" charset="-78"/>
                <a:cs typeface="+mj-cs"/>
              </a:rPr>
              <a:t>في</a:t>
            </a:r>
            <a:r>
              <a:rPr kumimoji="0" lang="ar-SA" altLang="fr-FR" sz="5400" b="1" i="0" u="none" strike="noStrike" normalizeH="0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EEEFE9"/>
                </a:solidFill>
                <a:latin typeface="Hacen Tunisia Bold" panose="02000000000000000000" pitchFamily="2" charset="-78"/>
                <a:cs typeface="+mj-cs"/>
              </a:rPr>
              <a:t> موضوع :</a:t>
            </a:r>
            <a:endParaRPr lang="ar-SA" altLang="fr-FR" sz="4000" b="1" dirty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endParaRPr lang="ar-SA" altLang="fr-FR" sz="4000" b="1" dirty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SA" altLang="fr-FR" sz="4000" b="1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مبدأ </a:t>
            </a:r>
            <a:r>
              <a:rPr lang="ar-SA" altLang="fr-FR" sz="4000" b="1" dirty="0" smtClean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التكافل</a:t>
            </a:r>
            <a:endParaRPr lang="fr-FR" altLang="fr-FR" sz="4000" b="1" dirty="0" smtClean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endParaRPr lang="fr-FR" altLang="fr-FR" sz="4000" b="1" dirty="0" smtClean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SA" altLang="fr-FR" sz="4000" b="1" dirty="0" smtClean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SA" altLang="fr-FR" sz="4000" b="1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والتضامن الاجتماعي </a:t>
            </a:r>
            <a:endParaRPr lang="fr-FR" altLang="fr-FR" sz="4000" b="1" dirty="0" smtClean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endParaRPr lang="fr-FR" altLang="fr-FR" sz="4000" b="1" dirty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SA" altLang="fr-FR" sz="4000" b="1" dirty="0" smtClean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وشواهده </a:t>
            </a:r>
            <a:r>
              <a:rPr lang="ar-SA" altLang="fr-FR" sz="4000" b="1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في السيرة النبوية</a:t>
            </a:r>
            <a:endParaRPr kumimoji="0" lang="ar-MA" altLang="fr-FR" sz="4000" b="1" i="0" u="none" strike="noStrike" normalizeH="0" baseline="0" dirty="0">
              <a:ln w="22225">
                <a:solidFill>
                  <a:srgbClr val="3B080A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8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B0B9BE-0A1B-4047-BD68-1631BA688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80628" y="620688"/>
            <a:ext cx="898274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ar-SA" altLang="fr-FR" sz="3600" b="1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EEEFE9"/>
                </a:solidFill>
                <a:latin typeface="Hacen Tunisia Bold" panose="02000000000000000000" pitchFamily="2" charset="-78"/>
                <a:cs typeface="+mj-cs"/>
              </a:rPr>
              <a:t>تحت شعار </a:t>
            </a:r>
            <a:r>
              <a:rPr lang="ar-SA" altLang="fr-FR" sz="3600" b="1" dirty="0" smtClean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EEEFE9"/>
                </a:solidFill>
                <a:latin typeface="Hacen Tunisia Bold" panose="02000000000000000000" pitchFamily="2" charset="-78"/>
                <a:cs typeface="+mj-cs"/>
              </a:rPr>
              <a:t>:</a:t>
            </a:r>
            <a:endParaRPr lang="fr-FR" altLang="fr-FR" sz="3600" b="1" dirty="0" smtClean="0">
              <a:ln w="22225">
                <a:solidFill>
                  <a:srgbClr val="3B080A"/>
                </a:solidFill>
                <a:prstDash val="solid"/>
              </a:ln>
              <a:solidFill>
                <a:srgbClr val="EEEFE9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endParaRPr lang="ar-SA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algn="ctr" rtl="1">
              <a:spcAft>
                <a:spcPts val="0"/>
              </a:spcAft>
            </a:pPr>
            <a:r>
              <a:rPr lang="ar-SA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" مثل المؤمنين في توادهم وتراحمهم وتعاطفهم مثل الجسد إذا اشتكى منه عضو تداعى له سائر الجسد بالسهر </a:t>
            </a:r>
            <a:r>
              <a:rPr lang="ar-SA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والحمى</a:t>
            </a:r>
            <a:r>
              <a:rPr lang="ar-SA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</a:rPr>
              <a:t> " </a:t>
            </a:r>
            <a:r>
              <a:rPr lang="ar-SA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 </a:t>
            </a:r>
            <a:endParaRPr lang="fr-F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rtl="1">
              <a:spcAft>
                <a:spcPts val="0"/>
              </a:spcAft>
            </a:pPr>
            <a:r>
              <a:rPr lang="ar-MA" sz="2800" b="1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EEEFE9"/>
                </a:solidFill>
                <a:latin typeface="Hacen Tunisia Bold" panose="02000000000000000000" pitchFamily="2" charset="-78"/>
                <a:cs typeface="+mj-cs"/>
              </a:rPr>
              <a:t>(حديث نبوي شريف)</a:t>
            </a:r>
            <a:endParaRPr lang="fr-FR" sz="2800" b="1" dirty="0">
              <a:ln w="22225">
                <a:solidFill>
                  <a:srgbClr val="3B080A"/>
                </a:solidFill>
                <a:prstDash val="solid"/>
              </a:ln>
              <a:solidFill>
                <a:srgbClr val="EEEFE9"/>
              </a:solidFill>
              <a:latin typeface="Hacen Tunisia Bold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14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521912-BB64-FA4A-BDCD-F3D254788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1125940" y="1556792"/>
            <a:ext cx="689211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kumimoji="0" lang="ar-MA" altLang="fr-FR" sz="4400" b="1" i="0" u="none" strike="noStrike" normalizeH="0" baseline="0" dirty="0">
                <a:ln w="22225">
                  <a:solidFill>
                    <a:srgbClr val="3B080A"/>
                  </a:solidFill>
                  <a:prstDash val="solid"/>
                </a:ln>
                <a:solidFill>
                  <a:srgbClr val="EEEFE9"/>
                </a:solidFill>
                <a:latin typeface="Hacen Tunisia Bold" panose="02000000000000000000" pitchFamily="2" charset="-78"/>
                <a:cs typeface="+mj-cs"/>
              </a:rPr>
              <a:t> دورة العلامة:</a:t>
            </a:r>
          </a:p>
          <a:p>
            <a:pPr lvl="0" algn="ctr" rtl="1"/>
            <a:endParaRPr kumimoji="0" lang="ar-MA" altLang="fr-FR" sz="5400" b="1" i="0" u="none" strike="noStrike" normalizeH="0" baseline="0" dirty="0">
              <a:ln w="22225">
                <a:solidFill>
                  <a:srgbClr val="3B080A"/>
                </a:solidFill>
                <a:prstDash val="solid"/>
              </a:ln>
              <a:solidFill>
                <a:srgbClr val="EEEFE9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SA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الحافظ المحدث ابن </a:t>
            </a:r>
            <a:r>
              <a:rPr lang="ar-SA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دحية</a:t>
            </a:r>
            <a:endParaRPr lang="fr-FR" sz="48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  <a:p>
            <a:pPr lvl="0" algn="ctr" rtl="1"/>
            <a:r>
              <a:rPr lang="ar-SA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 </a:t>
            </a:r>
            <a:r>
              <a:rPr lang="ar-SA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الكلبي </a:t>
            </a:r>
            <a:r>
              <a:rPr lang="ar-SA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3B080A"/>
                </a:solidFill>
                <a:latin typeface="Hacen Tunisia Bold" panose="02000000000000000000" pitchFamily="2" charset="-78"/>
                <a:cs typeface="+mj-cs"/>
              </a:rPr>
              <a:t>الأندلسي</a:t>
            </a:r>
            <a:endParaRPr lang="ar-MA" altLang="fr-FR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3B080A"/>
              </a:solidFill>
              <a:latin typeface="Hacen Tunisia Bold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32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652136-5600-3847-9CF0-999600257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219" y="1628800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برنامج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MA" sz="60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 الملتقى الجهوي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الثاني عشر</a:t>
            </a:r>
            <a:r>
              <a:rPr lang="ar-MA" sz="6000" b="1" dirty="0">
                <a:ln w="22225">
                  <a:solidFill>
                    <a:srgbClr val="3C0A0B"/>
                  </a:solidFill>
                  <a:prstDash val="solid"/>
                </a:ln>
                <a:solidFill>
                  <a:schemeClr val="bg1"/>
                </a:solidFill>
                <a:latin typeface="Hacen Tunisia Bold" panose="02000000000000000000" pitchFamily="2" charset="-78"/>
                <a:cs typeface="+mj-cs"/>
              </a:rPr>
              <a:t> للسيرة النبوية</a:t>
            </a:r>
            <a:endParaRPr lang="fr-FR" sz="6000" b="1" dirty="0">
              <a:ln w="22225">
                <a:solidFill>
                  <a:srgbClr val="3C0A0B"/>
                </a:solidFill>
                <a:prstDash val="solid"/>
              </a:ln>
              <a:solidFill>
                <a:schemeClr val="bg1"/>
              </a:solidFill>
              <a:latin typeface="Hacen Tunisia Bold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44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{2EF043C3-83BB-6F44-86FB-B66A1C57D054}tf10001079</Template>
  <TotalTime>14965</TotalTime>
  <Words>232</Words>
  <Application>Microsoft Office PowerPoint</Application>
  <PresentationFormat>Affichage à l'écran (4:3)</PresentationFormat>
  <Paragraphs>65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Eras Light ITC</vt:lpstr>
      <vt:lpstr>Hacen Tunisia Bold</vt:lpstr>
      <vt:lpstr>Times New Roman</vt:lpstr>
      <vt:lpstr>خط مسعد المغربي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ANIMATION</cp:lastModifiedBy>
  <cp:revision>945</cp:revision>
  <cp:lastPrinted>2020-11-17T10:40:59Z</cp:lastPrinted>
  <dcterms:created xsi:type="dcterms:W3CDTF">2010-05-23T14:28:12Z</dcterms:created>
  <dcterms:modified xsi:type="dcterms:W3CDTF">2020-11-17T10:55:06Z</dcterms:modified>
</cp:coreProperties>
</file>